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70" r:id="rId2"/>
    <p:sldId id="269" r:id="rId3"/>
    <p:sldId id="278" r:id="rId4"/>
    <p:sldId id="279" r:id="rId5"/>
    <p:sldId id="257" r:id="rId6"/>
    <p:sldId id="258" r:id="rId7"/>
    <p:sldId id="259" r:id="rId8"/>
    <p:sldId id="260" r:id="rId9"/>
    <p:sldId id="261" r:id="rId10"/>
    <p:sldId id="262" r:id="rId11"/>
    <p:sldId id="271" r:id="rId12"/>
    <p:sldId id="272" r:id="rId13"/>
    <p:sldId id="274" r:id="rId14"/>
    <p:sldId id="273" r:id="rId15"/>
    <p:sldId id="275" r:id="rId16"/>
    <p:sldId id="276" r:id="rId17"/>
    <p:sldId id="267" r:id="rId18"/>
    <p:sldId id="27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bueze Louis" initials="CL" lastIdx="2" clrIdx="0">
    <p:extLst>
      <p:ext uri="{19B8F6BF-5375-455C-9EA6-DF929625EA0E}">
        <p15:presenceInfo xmlns:p15="http://schemas.microsoft.com/office/powerpoint/2012/main" xmlns="" userId="bd1d4950c7aa5f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2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Vijaya" panose="020B0604020202020204" pitchFamily="34" charset="0"/>
                <a:cs typeface="Vijaya" panose="020B0604020202020204" pitchFamily="34" charset="0"/>
              </a:rPr>
              <a:t>Downsized Hybrid system results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Non-downsized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Engine Capacity (kW)</c:v>
                </c:pt>
                <c:pt idx="1">
                  <c:v>Fuel consumption (g/min)</c:v>
                </c:pt>
                <c:pt idx="2">
                  <c:v>Charging rate (%/hr)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22.86</c:v>
                </c:pt>
                <c:pt idx="2">
                  <c:v>19.440000000000001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685-43EA-B0D6-A23A36E853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Downsized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Engine Capacity (kW)</c:v>
                </c:pt>
                <c:pt idx="1">
                  <c:v>Fuel consumption (g/min)</c:v>
                </c:pt>
                <c:pt idx="2">
                  <c:v>Charging rate (%/hr)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20.597999999999999</c:v>
                </c:pt>
                <c:pt idx="2">
                  <c:v>15.84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685-43EA-B0D6-A23A36E853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4305536"/>
        <c:axId val="54307072"/>
      </c:barChart>
      <c:catAx>
        <c:axId val="54305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07072"/>
        <c:crosses val="autoZero"/>
        <c:auto val="1"/>
        <c:lblAlgn val="ctr"/>
        <c:lblOffset val="100"/>
        <c:noMultiLvlLbl val="0"/>
      </c:catAx>
      <c:valAx>
        <c:axId val="54307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30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ijaya" panose="020B0604020202020204" pitchFamily="34" charset="0"/>
              <a:ea typeface="+mn-ea"/>
              <a:cs typeface="Vijaya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Vijaya" panose="020B0604020202020204" pitchFamily="34" charset="0"/>
                <a:cs typeface="Vijaya" panose="020B0604020202020204" pitchFamily="34" charset="0"/>
              </a:rPr>
              <a:t>Percentage</a:t>
            </a:r>
            <a:r>
              <a:rPr lang="en-GB" baseline="0">
                <a:latin typeface="Vijaya" panose="020B0604020202020204" pitchFamily="34" charset="0"/>
                <a:cs typeface="Vijaya" panose="020B0604020202020204" pitchFamily="34" charset="0"/>
              </a:rPr>
              <a:t> Drop in Annual Economic Effect</a:t>
            </a:r>
            <a:endParaRPr lang="en-GB">
              <a:latin typeface="Vijaya" panose="020B0604020202020204" pitchFamily="34" charset="0"/>
              <a:cs typeface="Vijaya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10.59</c:v>
                </c:pt>
                <c:pt idx="1">
                  <c:v>33.24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EEB-4984-9713-B706075E9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EEB-4984-9713-B706075E9E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Model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4.12</c:v>
                </c:pt>
                <c:pt idx="1">
                  <c:v>25.36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EEB-4984-9713-B706075E9E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9165696"/>
        <c:axId val="56431360"/>
      </c:barChart>
      <c:catAx>
        <c:axId val="59165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31360"/>
        <c:crosses val="autoZero"/>
        <c:auto val="1"/>
        <c:lblAlgn val="ctr"/>
        <c:lblOffset val="100"/>
        <c:noMultiLvlLbl val="0"/>
      </c:catAx>
      <c:valAx>
        <c:axId val="56431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16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>
                <a:latin typeface="Vijaya" panose="020B0604020202020204" pitchFamily="34" charset="0"/>
                <a:cs typeface="Vijaya" panose="020B0604020202020204" pitchFamily="34" charset="0"/>
              </a:rPr>
              <a:t>Percentage</a:t>
            </a:r>
            <a:r>
              <a:rPr lang="en-GB" baseline="0">
                <a:latin typeface="Vijaya" panose="020B0604020202020204" pitchFamily="34" charset="0"/>
                <a:cs typeface="Vijaya" panose="020B0604020202020204" pitchFamily="34" charset="0"/>
              </a:rPr>
              <a:t> Drop in Annual CO</a:t>
            </a:r>
            <a:r>
              <a:rPr lang="en-GB" baseline="-25000">
                <a:latin typeface="Vijaya" panose="020B0604020202020204" pitchFamily="34" charset="0"/>
                <a:cs typeface="Vijaya" panose="020B0604020202020204" pitchFamily="34" charset="0"/>
              </a:rPr>
              <a:t>2</a:t>
            </a:r>
            <a:r>
              <a:rPr lang="en-GB" baseline="0">
                <a:latin typeface="Vijaya" panose="020B0604020202020204" pitchFamily="34" charset="0"/>
                <a:cs typeface="Vijaya" panose="020B0604020202020204" pitchFamily="34" charset="0"/>
              </a:rPr>
              <a:t> Emission</a:t>
            </a:r>
            <a:endParaRPr lang="en-GB">
              <a:latin typeface="Vijaya" panose="020B0604020202020204" pitchFamily="34" charset="0"/>
              <a:cs typeface="Vijaya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10.59</c:v>
                </c:pt>
                <c:pt idx="1">
                  <c:v>33.24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99-4B7E-BE23-7DD644E401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799-4B7E-BE23-7DD644E401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Model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2"/>
                <c:pt idx="0">
                  <c:v>Case 1</c:v>
                </c:pt>
                <c:pt idx="1">
                  <c:v>Case 2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4.12</c:v>
                </c:pt>
                <c:pt idx="1">
                  <c:v>25.36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799-4B7E-BE23-7DD644E401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1384960"/>
        <c:axId val="101386496"/>
      </c:barChart>
      <c:catAx>
        <c:axId val="101384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386496"/>
        <c:crosses val="autoZero"/>
        <c:auto val="1"/>
        <c:lblAlgn val="ctr"/>
        <c:lblOffset val="100"/>
        <c:noMultiLvlLbl val="0"/>
      </c:catAx>
      <c:valAx>
        <c:axId val="101386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38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6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0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755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06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989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62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6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8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9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0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3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1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8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8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3993392E-E36C-A041-AD4B-0D8170287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1" r="40110"/>
          <a:stretch/>
        </p:blipFill>
        <p:spPr>
          <a:xfrm>
            <a:off x="480060" y="1077218"/>
            <a:ext cx="6126480" cy="5780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DDBFA81-6D28-6A49-9100-F0F659CA0E79}"/>
              </a:ext>
            </a:extLst>
          </p:cNvPr>
          <p:cNvSpPr txBox="1"/>
          <p:nvPr/>
        </p:nvSpPr>
        <p:spPr>
          <a:xfrm>
            <a:off x="0" y="0"/>
            <a:ext cx="9395460" cy="1077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Vijaya" panose="020B0604020202020204" pitchFamily="34" charset="0"/>
                <a:cs typeface="Vijaya" panose="020B0604020202020204" pitchFamily="34" charset="0"/>
              </a:rPr>
              <a:t>DESIGN OF DOWNSIZED HYBRID POWERTRAIN FOR THREE-WHEELER VEHICLE</a:t>
            </a:r>
            <a:endParaRPr lang="en-US" sz="3200" dirty="0"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8D2DC1-F0B4-2342-AF85-5CD9A0E910BB}"/>
              </a:ext>
            </a:extLst>
          </p:cNvPr>
          <p:cNvSpPr txBox="1"/>
          <p:nvPr/>
        </p:nvSpPr>
        <p:spPr>
          <a:xfrm>
            <a:off x="5992574" y="2767279"/>
            <a:ext cx="4598074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Vijaya" panose="020B0604020202020204" pitchFamily="34" charset="0"/>
                <a:cs typeface="Vijaya" panose="020B0604020202020204" pitchFamily="34" charset="0"/>
              </a:rPr>
              <a:t>Presented by</a:t>
            </a:r>
          </a:p>
          <a:p>
            <a:pPr algn="l"/>
            <a:r>
              <a:rPr lang="en-US" sz="4000" dirty="0" smtClean="0">
                <a:latin typeface="Vijaya" panose="020B0604020202020204" pitchFamily="34" charset="0"/>
                <a:cs typeface="Vijaya" panose="020B0604020202020204" pitchFamily="34" charset="0"/>
              </a:rPr>
              <a:t>Igbomezie Michael Dubem</a:t>
            </a:r>
          </a:p>
          <a:p>
            <a:pPr algn="ctr"/>
            <a:r>
              <a:rPr lang="en-US" sz="4000" dirty="0" smtClean="0">
                <a:latin typeface="Vijaya" panose="020B0604020202020204" pitchFamily="34" charset="0"/>
                <a:cs typeface="Vijaya" panose="020B0604020202020204" pitchFamily="34" charset="0"/>
              </a:rPr>
              <a:t>U2013/3025005</a:t>
            </a:r>
            <a:endParaRPr lang="en-US" sz="4000" dirty="0"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7CB498-8319-B348-AFE0-2CFCC7F7FBAB}"/>
              </a:ext>
            </a:extLst>
          </p:cNvPr>
          <p:cNvSpPr txBox="1"/>
          <p:nvPr/>
        </p:nvSpPr>
        <p:spPr>
          <a:xfrm>
            <a:off x="480060" y="6334780"/>
            <a:ext cx="4911686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SUPERVISOR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: Dr. M. M. Ojapah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F54BE-33C2-C449-B8E9-84EAE87D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96" y="0"/>
            <a:ext cx="3475872" cy="566670"/>
          </a:xfrm>
        </p:spPr>
        <p:txBody>
          <a:bodyPr>
            <a:normAutofit fontScale="90000"/>
          </a:bodyPr>
          <a:lstStyle/>
          <a:p>
            <a:r>
              <a:rPr lang="en-US" sz="3200" u="sng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Types of hybrid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" y="566670"/>
            <a:ext cx="8306873" cy="56924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18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6569" r="5698" b="8714"/>
          <a:stretch/>
        </p:blipFill>
        <p:spPr>
          <a:xfrm>
            <a:off x="540914" y="721217"/>
            <a:ext cx="8314506" cy="558943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75260"/>
            <a:ext cx="8596668" cy="716280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Geometrical Hybridization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3081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Exploded View of Hybrid Model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4888" r="5477" b="4942"/>
          <a:stretch/>
        </p:blipFill>
        <p:spPr>
          <a:xfrm>
            <a:off x="566670" y="708339"/>
            <a:ext cx="8707333" cy="5769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5388" r="3895" b="5024"/>
          <a:stretch/>
        </p:blipFill>
        <p:spPr>
          <a:xfrm>
            <a:off x="542126" y="708339"/>
            <a:ext cx="8731876" cy="60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71718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Dimensions of the Three Wheeler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5056" r="2956" b="5356"/>
          <a:stretch/>
        </p:blipFill>
        <p:spPr>
          <a:xfrm>
            <a:off x="373487" y="669700"/>
            <a:ext cx="8900515" cy="5911403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5056" r="3660" b="4692"/>
          <a:stretch/>
        </p:blipFill>
        <p:spPr>
          <a:xfrm>
            <a:off x="373487" y="669700"/>
            <a:ext cx="8900514" cy="59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0203"/>
            <a:ext cx="8596668" cy="1320800"/>
          </a:xfrm>
        </p:spPr>
        <p:txBody>
          <a:bodyPr/>
          <a:lstStyle/>
          <a:p>
            <a:r>
              <a:rPr lang="en-GB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Analytical Hybridization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9" t="18328" r="6789" b="3366"/>
          <a:stretch/>
        </p:blipFill>
        <p:spPr>
          <a:xfrm>
            <a:off x="297427" y="940157"/>
            <a:ext cx="9194303" cy="519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6" y="940157"/>
            <a:ext cx="8916214" cy="51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Powertrain Downsizing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t="18660" r="19848" b="3366"/>
          <a:stretch/>
        </p:blipFill>
        <p:spPr>
          <a:xfrm>
            <a:off x="425002" y="643944"/>
            <a:ext cx="8849000" cy="6117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9062315"/>
              </p:ext>
            </p:extLst>
          </p:nvPr>
        </p:nvGraphicFramePr>
        <p:xfrm>
          <a:off x="785611" y="643943"/>
          <a:ext cx="8053589" cy="6117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940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Model Optimization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8" t="18679" r="18542" b="3652"/>
          <a:stretch/>
        </p:blipFill>
        <p:spPr>
          <a:xfrm>
            <a:off x="677334" y="528034"/>
            <a:ext cx="8724243" cy="5795493"/>
          </a:xfrm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516699527"/>
              </p:ext>
            </p:extLst>
          </p:nvPr>
        </p:nvGraphicFramePr>
        <p:xfrm>
          <a:off x="1339702" y="528034"/>
          <a:ext cx="7499498" cy="5795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47110184"/>
              </p:ext>
            </p:extLst>
          </p:nvPr>
        </p:nvGraphicFramePr>
        <p:xfrm>
          <a:off x="1210614" y="528033"/>
          <a:ext cx="7628585" cy="610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645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40B1E-8938-8942-9388-9C3E2CDC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09" y="1"/>
            <a:ext cx="3894229" cy="1068946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Conclusion</a:t>
            </a:r>
            <a:endParaRPr lang="en-US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D7063E-F7D9-DB40-935B-38302910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09" y="891540"/>
            <a:ext cx="9335231" cy="4788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In a world of depleting fossil fuel and increasing rate of global warming, Hybrid Electric vehicle seem like one solution that requires attention.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Due to the fact that Auto-Rickshaws are a major part of the transport system in Nigeria, it became a good place to start.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The entire project involved the electrical hybridization of the  Three-wheeler (Auto-Rickshaw) and downsizing of the powertrain to reduce its fuel consumption and CO</a:t>
            </a:r>
            <a:r>
              <a:rPr lang="en-US" sz="2800" baseline="-250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2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 emission rate.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With the help of Matlab &amp; Simulink and Solidworks Computer Program, some percentage drop of about 30% was attained with the modeled hybrid systems as compared to the regular Auto-Rickshaw. 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7547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Recommendation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4789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For further Research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Regenerative Braking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Parallel and Series-parallel Hybrid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Power transformer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Aerodynamically Favourable Vehicle Surface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Weight Reduction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Turbochargers</a:t>
            </a:r>
            <a:endParaRPr lang="en-GB" sz="2800" dirty="0">
              <a:solidFill>
                <a:schemeClr val="accent1"/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9A499C6A-FB83-D64F-B1EE-DC364447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782" y="0"/>
            <a:ext cx="12222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DB9152-9475-5C4D-A797-52F45440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997" y="0"/>
            <a:ext cx="2266686" cy="1299431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OUTLINE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F6DB74-F370-AA43-B4CD-5FABFFB4778E}"/>
              </a:ext>
            </a:extLst>
          </p:cNvPr>
          <p:cNvSpPr txBox="1"/>
          <p:nvPr/>
        </p:nvSpPr>
        <p:spPr>
          <a:xfrm>
            <a:off x="1282589" y="649715"/>
            <a:ext cx="9722758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Introduction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Problems </a:t>
            </a: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statement</a:t>
            </a:r>
            <a:endParaRPr lang="en-US" sz="3200" dirty="0">
              <a:solidFill>
                <a:schemeClr val="accent4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Aim and Objective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Scope &amp; Limitations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Literature Review </a:t>
            </a:r>
            <a:endParaRPr lang="en-US" sz="3200" dirty="0" smtClean="0">
              <a:solidFill>
                <a:schemeClr val="accent4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Geometric Hybridization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Analytical Hybridization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Powertrain Downsizing and Model Optimization</a:t>
            </a:r>
            <a:endParaRPr lang="en-US" sz="3200" dirty="0">
              <a:solidFill>
                <a:schemeClr val="accent4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Conclusion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 smtClean="0">
                <a:solidFill>
                  <a:schemeClr val="accent4">
                    <a:lumMod val="50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 Recommendation</a:t>
            </a:r>
            <a:endParaRPr lang="en-US" sz="3200" dirty="0">
              <a:solidFill>
                <a:schemeClr val="accent4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213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en-GB" sz="3200" u="sng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Introduction</a:t>
            </a:r>
            <a:endParaRPr lang="en-GB" sz="3200" u="sng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00381"/>
            <a:ext cx="7449235" cy="4251924"/>
          </a:xfrm>
        </p:spPr>
      </p:pic>
      <p:sp>
        <p:nvSpPr>
          <p:cNvPr id="6" name="TextBox 5"/>
          <p:cNvSpPr txBox="1"/>
          <p:nvPr/>
        </p:nvSpPr>
        <p:spPr>
          <a:xfrm>
            <a:off x="677334" y="4752305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(Source:www.epa.gov)</a:t>
            </a:r>
            <a:endParaRPr lang="en-GB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334" y="5177515"/>
            <a:ext cx="869500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In recent times, there has been a global awareness of increased </a:t>
            </a:r>
            <a:endParaRPr lang="en-GB" sz="3200" dirty="0" smtClean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r>
              <a:rPr lang="en-GB" sz="32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carbon footprint caused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by continuous use of fossil </a:t>
            </a:r>
            <a:r>
              <a:rPr lang="en-GB" sz="32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fuel</a:t>
            </a:r>
          </a:p>
          <a:p>
            <a:r>
              <a:rPr lang="en-GB" sz="32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for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vehicle propulsion</a:t>
            </a:r>
            <a:r>
              <a:rPr lang="en-GB" sz="32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.</a:t>
            </a:r>
          </a:p>
          <a:p>
            <a:r>
              <a:rPr lang="en-GB" sz="32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61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1" y="376707"/>
            <a:ext cx="5100034" cy="4945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7881" y="5322194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(Source:www.epa.gov)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8580" y="732954"/>
            <a:ext cx="4288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CO</a:t>
            </a:r>
            <a:r>
              <a:rPr lang="en-GB" sz="2800" baseline="-250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2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 is a major contributor to </a:t>
            </a:r>
            <a:endParaRPr lang="en-GB" sz="2800" dirty="0" smtClean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these green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house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gases.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If these </a:t>
            </a:r>
            <a:endParaRPr lang="en-GB" sz="2800" dirty="0" smtClean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rates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are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left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unchecked, they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begin</a:t>
            </a:r>
          </a:p>
          <a:p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to pose serious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problems.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10095" y="2583678"/>
            <a:ext cx="436048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Rise of Ocean levels and flooding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Change in climate, which in turn </a:t>
            </a:r>
            <a:endParaRPr lang="en-GB" sz="2800" dirty="0" smtClean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  <a:p>
            <a:r>
              <a:rPr lang="en-GB" sz="2800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w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ill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affect </a:t>
            </a:r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all its dependent systems.</a:t>
            </a:r>
          </a:p>
          <a:p>
            <a:r>
              <a:rPr lang="en-GB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This is just to mention a few.</a:t>
            </a:r>
            <a:endParaRPr lang="en-GB" sz="2800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1F7C10-7779-2746-BA4C-CC278C8C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752" y="150911"/>
            <a:ext cx="2797212" cy="557427"/>
          </a:xfrm>
        </p:spPr>
        <p:txBody>
          <a:bodyPr>
            <a:normAutofit fontScale="90000"/>
          </a:bodyPr>
          <a:lstStyle/>
          <a:p>
            <a:r>
              <a:rPr lang="en-US" sz="3200" u="sng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5B9F0B-15C8-7C40-B89D-92BD12493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752" y="592427"/>
            <a:ext cx="8595018" cy="209758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B0604020202020204" pitchFamily="34" charset="0"/>
                <a:cs typeface="Vijaya" panose="020B0604020202020204" pitchFamily="34" charset="0"/>
              </a:rPr>
              <a:t>The Auto-Rickshaw is a major means of transportation in Nigerian, and as such is a major contributor of carbon emission in the country.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ea typeface="SimSun" panose="020B0604020202020204" pitchFamily="34" charset="0"/>
                <a:cs typeface="Vijaya" panose="020B0604020202020204" pitchFamily="34" charset="0"/>
              </a:rPr>
              <a:t>Despite just being a major source of carbon emission, the daily cost of operation,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 which is largely dependent on the price of fuel is high.</a:t>
            </a:r>
            <a:endParaRPr lang="en-US" sz="2800" dirty="0" smtClean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ea typeface="SimSun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9" y="2690013"/>
            <a:ext cx="6980348" cy="4052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400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B74752-8CD2-5045-A613-10B1988B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87" y="382774"/>
            <a:ext cx="4541399" cy="1275794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Vijaya" panose="020B0604020202020204" pitchFamily="34" charset="0"/>
                <a:cs typeface="Vijaya" panose="020B0604020202020204" pitchFamily="34" charset="0"/>
              </a:rPr>
              <a:t>Aim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C03CF9-68BF-AC40-ADD1-277B12D3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87" y="1276677"/>
            <a:ext cx="8504866" cy="33983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The aim of this project is to downsize and hybridize the powertrain of the three-wheeler which is fast becoming the common </a:t>
            </a:r>
            <a:r>
              <a:rPr lang="en-GB" sz="3200" dirty="0" smtClean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means </a:t>
            </a:r>
            <a:r>
              <a:rPr lang="en-GB" sz="3200" dirty="0">
                <a:solidFill>
                  <a:schemeClr val="accent1"/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of commercial transportation in rural, sub-urban and urban areas. The hybridization and downsizing of the three-wheeler will reduce the amount of carbon emission and create a greener friendly environment, as well as reduce the overall cost of maintenance and operation.</a:t>
            </a:r>
          </a:p>
        </p:txBody>
      </p:sp>
    </p:spTree>
    <p:extLst>
      <p:ext uri="{BB962C8B-B14F-4D97-AF65-F5344CB8AC3E}">
        <p14:creationId xmlns:p14="http://schemas.microsoft.com/office/powerpoint/2010/main" val="583737169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C700C-FCB7-C444-BECF-569B2790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35" y="162072"/>
            <a:ext cx="4541399" cy="1352706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Scope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335AA0-8EFE-2B41-8ED2-110B463F1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35" y="1270079"/>
            <a:ext cx="9560934" cy="4757234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This project is limited to the series hybridization of the Auto Rickshaw.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All values and procedures contained in this project is peculiar to the 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Piaggio Ape City   Auto-Rickshaw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result of the research that led to the commencement of this project was obtained using Port Harcourt City as the case study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virtual hybridization process was carried out using the Matlab &amp; Simulink and Solidworks Computer Program, so it’s results are largely dependent on these software used.</a:t>
            </a:r>
            <a:endParaRPr lang="en-US" sz="3200" dirty="0">
              <a:solidFill>
                <a:schemeClr val="accent4">
                  <a:lumMod val="75000"/>
                </a:schemeClr>
              </a:solidFill>
              <a:effectLst/>
              <a:latin typeface="Vijaya" panose="020B0604020202020204" pitchFamily="34" charset="0"/>
              <a:ea typeface="SimSun" panose="02010600030101010101" pitchFamily="2" charset="-122"/>
              <a:cs typeface="Vijaya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38479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823F4-75D8-3249-8E46-2AEA0E3E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89" y="0"/>
            <a:ext cx="4170947" cy="1606754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BEAE50-B736-EF4F-84E4-8430ED23C02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526989" y="625366"/>
            <a:ext cx="8877328" cy="56208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EARLY DEVELOPMENT</a:t>
            </a:r>
            <a:endParaRPr lang="en-US" altLang="zh-CN" sz="2800" dirty="0">
              <a:solidFill>
                <a:schemeClr val="accent4">
                  <a:lumMod val="75000"/>
                </a:schemeClr>
              </a:solidFill>
              <a:effectLst/>
              <a:latin typeface="Vijaya" panose="020B0604020202020204" pitchFamily="34" charset="0"/>
              <a:ea typeface="SimSun" panose="02010600030101010101" pitchFamily="2" charset="-122"/>
              <a:cs typeface="Vijaya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concept of hybridization of vehicles date back to the late 1800s.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first hybrid vehicle was invented by a young Austrian engineer named Ferdinand Porsche and Jacob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Lohner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 in 1898.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It was the brainchild of Jacob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Lohner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. In 1896, Ferdinand Porsche invented the electric wheel-hub motor, a battery-operated motor that fits inside the hub of a wheel. The in-wheel motors were combined with one of Jacob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Lohners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 coaches and the result was the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Lohner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-Porsche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Elektromobil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In 19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00 at the World’s fair in Paris the ‘System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Lohner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-Porsche’ was debuted. The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Lohner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-Porsche 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Elektromobil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 could achieve a top speed of 61.2 kilometers per hour, a speed record set in Austria.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060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A71E67-D6FC-BD4F-AAC0-3DEC6E74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32" y="0"/>
            <a:ext cx="4095119" cy="1832195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accent4">
                    <a:lumMod val="75000"/>
                  </a:schemeClr>
                </a:solidFill>
                <a:latin typeface="Vijaya" panose="020B0604020202020204" pitchFamily="34" charset="0"/>
                <a:cs typeface="Vijaya" panose="020B0604020202020204" pitchFamily="34" charset="0"/>
              </a:rPr>
              <a:t>Literature 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9B856-769E-A34F-8040-3D2AA6645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32" y="526453"/>
            <a:ext cx="9393689" cy="2963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RECENT DEVELOPMENTS: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first generation Toyota hybrid system consisted of two models, the NHW10 and NHW11. The mileage for the first generation Prius was 5.7L/100km.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second generation used the Hybrid Synergy Drive. The mileage for the second generation Prius was 5.1L/100km.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ffectLst/>
                <a:latin typeface="Vijaya" panose="020B0604020202020204" pitchFamily="34" charset="0"/>
                <a:ea typeface="SimSun" panose="02010600030101010101" pitchFamily="2" charset="-122"/>
                <a:cs typeface="Vijaya" panose="020B0604020202020204" pitchFamily="34" charset="0"/>
              </a:rPr>
              <a:t>The third generation improved the hybrid synergy drive even further. It has a significant reduction in weight and size, contributing to the overall improvements in fuel economy.</a:t>
            </a:r>
            <a:endParaRPr lang="en-US" sz="2400" dirty="0">
              <a:solidFill>
                <a:schemeClr val="accent4">
                  <a:lumMod val="75000"/>
                </a:schemeClr>
              </a:solidFill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901FC281-2690-E34A-A2F6-A191FA19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91" y="3374972"/>
            <a:ext cx="5134861" cy="3218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9628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4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4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4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846D49"/>
      </a:accent1>
      <a:accent2>
        <a:srgbClr val="CBBAA1"/>
      </a:accent2>
      <a:accent3>
        <a:srgbClr val="B7A07D"/>
      </a:accent3>
      <a:accent4>
        <a:srgbClr val="A68200"/>
      </a:accent4>
      <a:accent5>
        <a:srgbClr val="CBBAA1"/>
      </a:accent5>
      <a:accent6>
        <a:srgbClr val="A98D63"/>
      </a:accent6>
      <a:hlink>
        <a:srgbClr val="DCD1C0"/>
      </a:hlink>
      <a:folHlink>
        <a:srgbClr val="598C8C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442</TotalTime>
  <Words>715</Words>
  <Application>Microsoft Office PowerPoint</Application>
  <PresentationFormat>Custom</PresentationFormat>
  <Paragraphs>75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Facet</vt:lpstr>
      <vt:lpstr>PowerPoint Presentation</vt:lpstr>
      <vt:lpstr>OUTLINE</vt:lpstr>
      <vt:lpstr>Introduction</vt:lpstr>
      <vt:lpstr>PowerPoint Presentation</vt:lpstr>
      <vt:lpstr>Problem statement</vt:lpstr>
      <vt:lpstr>Aim and objectives</vt:lpstr>
      <vt:lpstr>Scope &amp; limitations</vt:lpstr>
      <vt:lpstr>Literature review</vt:lpstr>
      <vt:lpstr>Literature review </vt:lpstr>
      <vt:lpstr>Types of hybrid</vt:lpstr>
      <vt:lpstr>Geometrical Hybridization</vt:lpstr>
      <vt:lpstr>Exploded View of Hybrid Model</vt:lpstr>
      <vt:lpstr>Dimensions of the Three Wheeler</vt:lpstr>
      <vt:lpstr> Analytical Hybridization</vt:lpstr>
      <vt:lpstr>Powertrain Downsizing</vt:lpstr>
      <vt:lpstr>Model Optimization</vt:lpstr>
      <vt:lpstr>Conclusion</vt:lpstr>
      <vt:lpstr>Recommendation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Windows User</cp:lastModifiedBy>
  <cp:revision>51</cp:revision>
  <dcterms:modified xsi:type="dcterms:W3CDTF">2018-10-04T23:14:37Z</dcterms:modified>
</cp:coreProperties>
</file>